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7" r:id="rId3"/>
    <p:sldId id="260" r:id="rId4"/>
    <p:sldId id="258" r:id="rId5"/>
    <p:sldId id="259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0"/>
    <p:restoredTop sz="96271"/>
  </p:normalViewPr>
  <p:slideViewPr>
    <p:cSldViewPr snapToGrid="0" snapToObjects="1">
      <p:cViewPr varScale="1">
        <p:scale>
          <a:sx n="121" d="100"/>
          <a:sy n="121" d="100"/>
        </p:scale>
        <p:origin x="200" y="2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C570A8-B517-3D46-9498-EF473BA1476A}" type="datetimeFigureOut">
              <a:rPr lang="en-US" smtClean="0"/>
              <a:t>10/25/26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55346" y="2750337"/>
            <a:ext cx="1171888" cy="1356442"/>
          </a:xfrm>
        </p:spPr>
        <p:txBody>
          <a:bodyPr/>
          <a:lstStyle/>
          <a:p>
            <a:fld id="{581460E5-35A4-F648-84CB-5B667BFF1F7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C570A8-B517-3D46-9498-EF473BA1476A}" type="datetimeFigureOut">
              <a:rPr lang="en-US" smtClean="0"/>
              <a:t>10/25/26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1460E5-35A4-F648-84CB-5B667BFF1F7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C570A8-B517-3D46-9498-EF473BA1476A}" type="datetimeFigureOut">
              <a:rPr lang="en-US" smtClean="0"/>
              <a:t>10/25/26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fld id="{581460E5-35A4-F648-84CB-5B667BFF1F7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C570A8-B517-3D46-9498-EF473BA1476A}" type="datetimeFigureOut">
              <a:rPr lang="en-US" smtClean="0"/>
              <a:t>10/25/26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1460E5-35A4-F648-84CB-5B667BFF1F7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0154" y="2336873"/>
            <a:ext cx="4474028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C570A8-B517-3D46-9498-EF473BA1476A}" type="datetimeFigureOut">
              <a:rPr lang="en-US" smtClean="0"/>
              <a:t>10/25/26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1460E5-35A4-F648-84CB-5B667BFF1F7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C570A8-B517-3D46-9498-EF473BA1476A}" type="datetimeFigureOut">
              <a:rPr lang="en-US" smtClean="0"/>
              <a:t>10/25/26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1460E5-35A4-F648-84CB-5B667BFF1F7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C570A8-B517-3D46-9498-EF473BA1476A}" type="datetimeFigureOut">
              <a:rPr lang="en-US" smtClean="0"/>
              <a:t>10/25/26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1460E5-35A4-F648-84CB-5B667BFF1F7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6" y="2336873"/>
            <a:ext cx="5608336" cy="359931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790078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C570A8-B517-3D46-9498-EF473BA1476A}" type="datetimeFigureOut">
              <a:rPr lang="en-US" smtClean="0"/>
              <a:t>10/25/26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1460E5-35A4-F648-84CB-5B667BFF1F7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68333" y="2336874"/>
            <a:ext cx="5425849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3876256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C570A8-B517-3D46-9498-EF473BA1476A}" type="datetimeFigureOut">
              <a:rPr lang="en-US" smtClean="0"/>
              <a:t>10/25/26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1460E5-35A4-F648-84CB-5B667BFF1F7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0322" y="609597"/>
            <a:ext cx="961385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19" y="5169583"/>
            <a:ext cx="9613862" cy="6229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C570A8-B517-3D46-9498-EF473BA1476A}" type="datetimeFigureOut">
              <a:rPr lang="en-US" smtClean="0"/>
              <a:t>10/25/26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fld id="{581460E5-35A4-F648-84CB-5B667BFF1F7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C570A8-B517-3D46-9498-EF473BA1476A}" type="datetimeFigureOut">
              <a:rPr lang="en-US" smtClean="0"/>
              <a:t>10/25/26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fld id="{581460E5-35A4-F648-84CB-5B667BFF1F7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C570A8-B517-3D46-9498-EF473BA1476A}" type="datetimeFigureOut">
              <a:rPr lang="en-US" smtClean="0"/>
              <a:t>10/25/26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581460E5-35A4-F648-84CB-5B667BFF1F7A}" type="slidenum">
              <a:rPr lang="en-US" smtClean="0"/>
              <a:t>‹#›</a:t>
            </a:fld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0" y="5300149"/>
            <a:ext cx="9613862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C570A8-B517-3D46-9498-EF473BA1476A}" type="datetimeFigureOut">
              <a:rPr lang="en-US" smtClean="0"/>
              <a:t>10/25/26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581460E5-35A4-F648-84CB-5B667BFF1F7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C570A8-B517-3D46-9498-EF473BA1476A}" type="datetimeFigureOut">
              <a:rPr lang="en-US" smtClean="0"/>
              <a:t>10/25/26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1460E5-35A4-F648-84CB-5B667BFF1F7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C570A8-B517-3D46-9498-EF473BA1476A}" type="datetimeFigureOut">
              <a:rPr lang="en-US" smtClean="0"/>
              <a:t>10/25/26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1460E5-35A4-F648-84CB-5B667BFF1F7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C570A8-B517-3D46-9498-EF473BA1476A}" type="datetimeFigureOut">
              <a:rPr lang="en-US" smtClean="0"/>
              <a:t>10/25/26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1460E5-35A4-F648-84CB-5B667BFF1F7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 rot="5400000">
            <a:off x="8116207" y="1869395"/>
            <a:ext cx="510698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29231" y="609597"/>
            <a:ext cx="1073802" cy="435376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322" y="609597"/>
            <a:ext cx="8870004" cy="5326589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07126" y="5936187"/>
            <a:ext cx="2743200" cy="365125"/>
          </a:xfrm>
        </p:spPr>
        <p:txBody>
          <a:bodyPr/>
          <a:lstStyle/>
          <a:p>
            <a:fld id="{E8C570A8-B517-3D46-9498-EF473BA1476A}" type="datetimeFigureOut">
              <a:rPr lang="en-US" smtClean="0"/>
              <a:t>10/25/26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126805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97550" y="5398633"/>
            <a:ext cx="1154151" cy="1090789"/>
          </a:xfrm>
        </p:spPr>
        <p:txBody>
          <a:bodyPr anchor="t"/>
          <a:lstStyle>
            <a:lvl1pPr algn="ctr">
              <a:defRPr/>
            </a:lvl1pPr>
          </a:lstStyle>
          <a:p>
            <a:fld id="{581460E5-35A4-F648-84CB-5B667BFF1F7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theme" Target="../theme/theme1.xml"/><Relationship Id="rId19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C570A8-B517-3D46-9498-EF473BA1476A}" type="datetimeFigureOut">
              <a:rPr lang="en-US" smtClean="0"/>
              <a:t>10/25/26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1460E5-35A4-F648-84CB-5B667BFF1F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919250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Relationship Id="rId3" Type="http://schemas.openxmlformats.org/officeDocument/2006/relationships/hyperlink" Target="https://theonion.com/new-study-shows-that-bones-are-incredibly-cool-1819595592/" TargetMode="Externa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Relationship Id="rId3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Relationship Id="rId3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Relationship Id="rId3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png"/><Relationship Id="rId3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png"/><Relationship Id="rId3" Type="http://schemas.openxmlformats.org/officeDocument/2006/relationships/image" Target="../media/image18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How Bones Shape our Bodies, Society, and Religion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Paul Fagan, DO, FAAOS</a:t>
            </a:r>
          </a:p>
          <a:p>
            <a:r>
              <a:rPr lang="en-US" dirty="0" smtClean="0"/>
              <a:t>FVUUF</a:t>
            </a:r>
          </a:p>
          <a:p>
            <a:r>
              <a:rPr lang="en-US" dirty="0" smtClean="0"/>
              <a:t>Sunday, 10/25/2026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19107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Overview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Basic science of bone</a:t>
            </a:r>
          </a:p>
          <a:p>
            <a:r>
              <a:rPr lang="en-US" dirty="0" smtClean="0"/>
              <a:t>How bones shape society and religion</a:t>
            </a:r>
          </a:p>
          <a:p>
            <a:pPr lvl="1"/>
            <a:r>
              <a:rPr lang="en-US" dirty="0" smtClean="0"/>
              <a:t>Bones as vessels of the divine</a:t>
            </a:r>
          </a:p>
          <a:p>
            <a:pPr lvl="1"/>
            <a:r>
              <a:rPr lang="en-US" dirty="0" smtClean="0"/>
              <a:t>Bones as social mirrors</a:t>
            </a:r>
          </a:p>
          <a:p>
            <a:pPr lvl="1"/>
            <a:r>
              <a:rPr lang="en-US" dirty="0" smtClean="0"/>
              <a:t>Bones as ancestral anchors</a:t>
            </a:r>
          </a:p>
          <a:p>
            <a:r>
              <a:rPr lang="en-US" dirty="0" smtClean="0"/>
              <a:t>Conclusion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0713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Bones are cool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2387" y="2216434"/>
            <a:ext cx="4540468" cy="4229714"/>
          </a:xfrm>
        </p:spPr>
      </p:pic>
      <p:sp>
        <p:nvSpPr>
          <p:cNvPr id="5" name="TextBox 4"/>
          <p:cNvSpPr txBox="1"/>
          <p:nvPr/>
        </p:nvSpPr>
        <p:spPr>
          <a:xfrm>
            <a:off x="462454" y="6446148"/>
            <a:ext cx="96484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hlinkClick r:id="rId3"/>
              </a:rPr>
              <a:t>New Study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09907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Basic science of bone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Bone is a dynamic, living tissue</a:t>
            </a:r>
          </a:p>
          <a:p>
            <a:pPr lvl="1"/>
            <a:r>
              <a:rPr lang="en-US" dirty="0" smtClean="0"/>
              <a:t>Growth</a:t>
            </a:r>
          </a:p>
          <a:p>
            <a:pPr lvl="1"/>
            <a:r>
              <a:rPr lang="en-US" dirty="0" smtClean="0"/>
              <a:t>Aging</a:t>
            </a:r>
          </a:p>
          <a:p>
            <a:pPr lvl="1"/>
            <a:r>
              <a:rPr lang="en-US" dirty="0" smtClean="0"/>
              <a:t>Fracture and healing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414" y="3752193"/>
            <a:ext cx="4339256" cy="310580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6493" y="3352800"/>
            <a:ext cx="5375114" cy="350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1655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Bones as vessels of the divine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Bones as cultural artifacts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4804" y="2819473"/>
            <a:ext cx="5125612" cy="3829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69811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Bones as vessels of the divine - relics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Christian reliquaries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7586" y="1965434"/>
            <a:ext cx="2819853" cy="4892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52488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Bones as vessels of the divine - relics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Buddhist </a:t>
            </a:r>
            <a:r>
              <a:rPr lang="en-US" dirty="0" err="1" smtClean="0"/>
              <a:t>Sarira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4440" y="2156365"/>
            <a:ext cx="4517259" cy="4564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80880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Bones as social mirrors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Hierarchical burial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5496" y="3079969"/>
            <a:ext cx="4114800" cy="30607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6417" y="2336873"/>
            <a:ext cx="2642556" cy="4047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07114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Bones as social mirrors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02" y="3062014"/>
            <a:ext cx="5386833" cy="3598863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4734" y="2086406"/>
            <a:ext cx="3449448" cy="45877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94052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Bones as social mirrors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9529" y="2935890"/>
            <a:ext cx="5408347" cy="3598863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9111" y="1556407"/>
            <a:ext cx="3200400" cy="47752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072055" y="2364828"/>
            <a:ext cx="16466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Memento Mori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900219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Bones as ancestral anchors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Famadihana</a:t>
            </a:r>
            <a:r>
              <a:rPr lang="en-US" dirty="0" smtClean="0"/>
              <a:t> - Madagascar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6276" y="2951655"/>
            <a:ext cx="6197600" cy="3695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82031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Bones as ancestral anchors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Dia</a:t>
            </a:r>
            <a:r>
              <a:rPr lang="en-US" dirty="0" smtClean="0"/>
              <a:t> de </a:t>
            </a:r>
            <a:r>
              <a:rPr lang="en-US" dirty="0" err="1" smtClean="0"/>
              <a:t>los</a:t>
            </a:r>
            <a:r>
              <a:rPr lang="en-US" dirty="0" smtClean="0"/>
              <a:t> </a:t>
            </a:r>
            <a:r>
              <a:rPr lang="en-US" dirty="0" err="1" smtClean="0"/>
              <a:t>Muertos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5621" y="2027621"/>
            <a:ext cx="3145423" cy="47244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3438" y="2027621"/>
            <a:ext cx="3784600" cy="472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138434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Bones are the architecture of our biology and our beliefs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5461" y="2848422"/>
            <a:ext cx="2624083" cy="3846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4111669"/>
      </p:ext>
    </p:extLst>
  </p:cSld>
  <p:clrMapOvr>
    <a:masterClrMapping/>
  </p:clrMapOvr>
</p:sld>
</file>

<file path=ppt/theme/theme1.xml><?xml version="1.0" encoding="utf-8"?>
<a:theme xmlns:a="http://schemas.openxmlformats.org/drawingml/2006/main" name="Berlin">
  <a:themeElements>
    <a:clrScheme name="Berlin">
      <a:dk1>
        <a:sysClr val="windowText" lastClr="000000"/>
      </a:dk1>
      <a:lt1>
        <a:sysClr val="window" lastClr="FFFFFF"/>
      </a:lt1>
      <a:dk2>
        <a:srgbClr val="9D360E"/>
      </a:dk2>
      <a:lt2>
        <a:srgbClr val="E7E6E6"/>
      </a:lt2>
      <a:accent1>
        <a:srgbClr val="F09415"/>
      </a:accent1>
      <a:accent2>
        <a:srgbClr val="C1B56B"/>
      </a:accent2>
      <a:accent3>
        <a:srgbClr val="4BAF73"/>
      </a:accent3>
      <a:accent4>
        <a:srgbClr val="5AA6C0"/>
      </a:accent4>
      <a:accent5>
        <a:srgbClr val="D17DF9"/>
      </a:accent5>
      <a:accent6>
        <a:srgbClr val="FA7E5C"/>
      </a:accent6>
      <a:hlink>
        <a:srgbClr val="FFAE3E"/>
      </a:hlink>
      <a:folHlink>
        <a:srgbClr val="FCC77E"/>
      </a:folHlink>
    </a:clrScheme>
    <a:fontScheme name="Berlin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erli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0CBE056-4EF4-4D92-969E-947779DA7AA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Berlin</Template>
  <TotalTime>85</TotalTime>
  <Words>139</Words>
  <Application>Microsoft Macintosh PowerPoint</Application>
  <PresentationFormat>Widescreen</PresentationFormat>
  <Paragraphs>35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Trebuchet MS</vt:lpstr>
      <vt:lpstr>Arial</vt:lpstr>
      <vt:lpstr>Berlin</vt:lpstr>
      <vt:lpstr>How Bones Shape our Bodies, Society, and Religion</vt:lpstr>
      <vt:lpstr>Overview</vt:lpstr>
      <vt:lpstr>Bones are cool</vt:lpstr>
      <vt:lpstr>Basic science of bone</vt:lpstr>
      <vt:lpstr>Bones as vessels of the divine</vt:lpstr>
      <vt:lpstr>Bones as vessels of the divine - relics</vt:lpstr>
      <vt:lpstr>Bones as vessels of the divine - relics</vt:lpstr>
      <vt:lpstr>Bones as social mirrors</vt:lpstr>
      <vt:lpstr>Bones as social mirrors</vt:lpstr>
      <vt:lpstr>Bones as social mirrors</vt:lpstr>
      <vt:lpstr>Bones as ancestral anchors</vt:lpstr>
      <vt:lpstr>Bones as ancestral anchors</vt:lpstr>
      <vt:lpstr>Conclusion</vt:lpstr>
    </vt:vector>
  </TitlesOfParts>
  <Company/>
  <LinksUpToDate>false</LinksUpToDate>
  <SharedDoc>false</SharedDoc>
  <HyperlinksChanged>false</HyperlinksChanged>
  <AppVersion>15.0029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How Bones Shape our Bodies, Society, and Religion</dc:title>
  <dc:creator>Paul Fagan</dc:creator>
  <cp:lastModifiedBy>Paul Fagan</cp:lastModifiedBy>
  <cp:revision>7</cp:revision>
  <dcterms:created xsi:type="dcterms:W3CDTF">2026-10-25T13:01:19Z</dcterms:created>
  <dcterms:modified xsi:type="dcterms:W3CDTF">2026-10-25T14:26:44Z</dcterms:modified>
</cp:coreProperties>
</file>